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4" r:id="rId6"/>
    <p:sldId id="36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3255" autoAdjust="0"/>
  </p:normalViewPr>
  <p:slideViewPr>
    <p:cSldViewPr snapToGrid="0">
      <p:cViewPr varScale="1">
        <p:scale>
          <a:sx n="107" d="100"/>
          <a:sy n="107" d="100"/>
        </p:scale>
        <p:origin x="60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998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SA2#161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26 February – 1 March, 2024, Athens (Greece)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300805" cy="2852737"/>
          </a:xfrm>
        </p:spPr>
        <p:txBody>
          <a:bodyPr/>
          <a:lstStyle/>
          <a:p>
            <a:pPr eaLnBrk="1" hangingPunct="1"/>
            <a:r>
              <a:rPr lang="en-GB" dirty="0"/>
              <a:t>Rel-19 SA2 TEIs proposal</a:t>
            </a: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>
                <a:latin typeface="Arial "/>
              </a:rPr>
              <a:t>	</a:t>
            </a:r>
            <a:r>
              <a:rPr lang="en-GB" altLang="en-US" sz="1400" b="1">
                <a:solidFill>
                  <a:srgbClr val="0000FF"/>
                </a:solidFill>
                <a:latin typeface="Arial "/>
              </a:rPr>
              <a:t>SA2-2403549</a:t>
            </a:r>
            <a:endParaRPr lang="en-GB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- </a:t>
            </a:r>
            <a:r>
              <a:rPr lang="en-GB"/>
              <a:t>Principles from </a:t>
            </a:r>
            <a:r>
              <a:rPr lang="en-GB" dirty="0"/>
              <a:t>SA </a:t>
            </a:r>
            <a:r>
              <a:rPr lang="en-GB" dirty="0" err="1"/>
              <a:t>Plnary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30" y="1767875"/>
            <a:ext cx="11196058" cy="4180539"/>
          </a:xfrm>
        </p:spPr>
        <p:txBody>
          <a:bodyPr/>
          <a:lstStyle/>
          <a:p>
            <a:r>
              <a:rPr lang="en-GB" sz="2400" dirty="0"/>
              <a:t>Rel-19 should not overload SA2 as in Rel-18</a:t>
            </a:r>
          </a:p>
          <a:p>
            <a:r>
              <a:rPr lang="en-GB" sz="2400" dirty="0"/>
              <a:t>Some operators requested a minimum of 15, max of 20 TUs to be allocated as TEIs address operational, regulatory or urgent issues that operators may need to resolve</a:t>
            </a:r>
          </a:p>
          <a:p>
            <a:r>
              <a:rPr lang="en-GB" sz="2400" dirty="0"/>
              <a:t>12 TEI’s have been estimated, with 3 already agreed at SA Plenary in December</a:t>
            </a:r>
          </a:p>
          <a:p>
            <a:r>
              <a:rPr lang="en-GB" sz="2400" dirty="0"/>
              <a:t>Operators had agreed as well that TEI’s submission cannot be restricted for submission at one specific approval time</a:t>
            </a:r>
          </a:p>
          <a:p>
            <a:r>
              <a:rPr lang="en-GB" sz="2400" dirty="0"/>
              <a:t>The following table shows operator’s support to the different TEI’s, showing the original support and additional support expressed in a second round as to be able to provide a preferred set of TEIs</a:t>
            </a:r>
          </a:p>
          <a:p>
            <a:pPr lvl="1"/>
            <a:r>
              <a:rPr lang="en-GB" sz="2000" dirty="0"/>
              <a:t>AT&amp;T, Orange, SK Telecom, Vodafone, CMCC, KDDI, Docomo, Telefonica, KPN, Charter, China Unicom, BT and DISH Network have </a:t>
            </a:r>
            <a:r>
              <a:rPr lang="en-GB" sz="2000" dirty="0" err="1"/>
              <a:t>expreseed</a:t>
            </a:r>
            <a:r>
              <a:rPr lang="en-GB" sz="2000" dirty="0"/>
              <a:t> views in this second round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2903D-CA00-E978-472F-F8A35E01E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Candidate TEI-19 proposals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89EE7FC-568C-679D-DC5E-5BEF5DE29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24474"/>
              </p:ext>
            </p:extLst>
          </p:nvPr>
        </p:nvGraphicFramePr>
        <p:xfrm>
          <a:off x="200606" y="1753044"/>
          <a:ext cx="10705287" cy="46118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2271">
                  <a:extLst>
                    <a:ext uri="{9D8B030D-6E8A-4147-A177-3AD203B41FA5}">
                      <a16:colId xmlns:a16="http://schemas.microsoft.com/office/drawing/2014/main" val="984691303"/>
                    </a:ext>
                  </a:extLst>
                </a:gridCol>
                <a:gridCol w="2073016">
                  <a:extLst>
                    <a:ext uri="{9D8B030D-6E8A-4147-A177-3AD203B41FA5}">
                      <a16:colId xmlns:a16="http://schemas.microsoft.com/office/drawing/2014/main" val="785702208"/>
                    </a:ext>
                  </a:extLst>
                </a:gridCol>
              </a:tblGrid>
              <a:tr h="364742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Operators support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97501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RVAS_ARCH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(+1)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6787457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NETSHARE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6 (+1)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2697628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 on Network Controlled Network Slice Selection 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650247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New WID on Roaming traffic offloading via home-session breakout.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(+3)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3512588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Minimize the number of Policy Associations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(+3)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470929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5GS enhancement on On-demand broadcast of GNSS assistance data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(+3)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3229886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 on Emergency Short Message Service over IMS.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32461650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WID: TEI19_SLUPiR Spending Limits for UE Policies in Roaming scenario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(+2)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33186918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WID: TEI19_NetFailTol; Enhancing Network Failure Tolerance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(+3)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0836853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5GS enhancement on QoS monitoring enhancement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4(+4)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7846301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WID: URSP rules with extended time window (TEI19_URSP_eTW).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(+2)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8109395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 on subscription control for reference time distribution in EPS.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(+1)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33202515"/>
                  </a:ext>
                </a:extLst>
              </a:tr>
              <a:tr h="36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New WID on 5GC support for IoT NTN.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(+1)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98443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1823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321</Words>
  <Application>Microsoft Office PowerPoint</Application>
  <PresentationFormat>Widescreen</PresentationFormat>
  <Paragraphs>38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Rel-19 SA2 TEIs proposal</vt:lpstr>
      <vt:lpstr>Background - Principles from SA Plnary</vt:lpstr>
      <vt:lpstr>Candidate TEI-19 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xingtq@chinaunicom.cn Changes</cp:lastModifiedBy>
  <cp:revision>620</cp:revision>
  <dcterms:created xsi:type="dcterms:W3CDTF">2010-02-05T13:52:04Z</dcterms:created>
  <dcterms:modified xsi:type="dcterms:W3CDTF">2024-02-28T14:12:30Z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17da11e7-ad83-4459-98c6-12a88e2eac78_Enabled">
    <vt:lpwstr>true</vt:lpwstr>
  </property>
  <property fmtid="{D5CDD505-2E9C-101B-9397-08002B2CF9AE}" pid="4" name="MSIP_Label_17da11e7-ad83-4459-98c6-12a88e2eac78_SetDate">
    <vt:lpwstr>2023-12-06T15:28:22Z</vt:lpwstr>
  </property>
  <property fmtid="{D5CDD505-2E9C-101B-9397-08002B2CF9AE}" pid="5" name="MSIP_Label_17da11e7-ad83-4459-98c6-12a88e2eac78_Method">
    <vt:lpwstr>Privileged</vt:lpwstr>
  </property>
  <property fmtid="{D5CDD505-2E9C-101B-9397-08002B2CF9AE}" pid="6" name="MSIP_Label_17da11e7-ad83-4459-98c6-12a88e2eac78_Name">
    <vt:lpwstr>17da11e7-ad83-4459-98c6-12a88e2eac78</vt:lpwstr>
  </property>
  <property fmtid="{D5CDD505-2E9C-101B-9397-08002B2CF9AE}" pid="7" name="MSIP_Label_17da11e7-ad83-4459-98c6-12a88e2eac78_SiteId">
    <vt:lpwstr>68283f3b-8487-4c86-adb3-a5228f18b893</vt:lpwstr>
  </property>
  <property fmtid="{D5CDD505-2E9C-101B-9397-08002B2CF9AE}" pid="8" name="MSIP_Label_17da11e7-ad83-4459-98c6-12a88e2eac78_ActionId">
    <vt:lpwstr>523ca014-ee60-43c9-b42b-9ae35925b7bf</vt:lpwstr>
  </property>
  <property fmtid="{D5CDD505-2E9C-101B-9397-08002B2CF9AE}" pid="9" name="MSIP_Label_17da11e7-ad83-4459-98c6-12a88e2eac78_ContentBits">
    <vt:lpwstr>0</vt:lpwstr>
  </property>
</Properties>
</file>